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Saira Condensed" charset="1" panose="00000506000000000000"/>
      <p:regular r:id="rId36"/>
    </p:embeddedFont>
    <p:embeddedFont>
      <p:font typeface="Saira Condensed Bold" charset="1" panose="00000806000000000000"/>
      <p:regular r:id="rId37"/>
    </p:embeddedFont>
    <p:embeddedFont>
      <p:font typeface="Saira Condensed Thin" charset="1" panose="00000306000000000000"/>
      <p:regular r:id="rId38"/>
    </p:embeddedFont>
    <p:embeddedFont>
      <p:font typeface="Saira Condensed Medium" charset="1" panose="00000606000000000000"/>
      <p:regular r:id="rId39"/>
    </p:embeddedFont>
    <p:embeddedFont>
      <p:font typeface="Saira Condensed Ultra-Bold" charset="1" panose="00000906000000000000"/>
      <p:regular r:id="rId40"/>
    </p:embeddedFont>
    <p:embeddedFont>
      <p:font typeface="Saira Condensed Heavy" charset="1" panose="00000A06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15" Target="../media/image23.png" Type="http://schemas.openxmlformats.org/officeDocument/2006/relationships/image"/><Relationship Id="rId2" Target="../media/image3.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6.pn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3.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18721" y="2386945"/>
            <a:ext cx="8825279" cy="4716146"/>
          </a:xfrm>
          <a:prstGeom prst="rect">
            <a:avLst/>
          </a:prstGeom>
        </p:spPr>
        <p:txBody>
          <a:bodyPr anchor="t" rtlCol="false" tIns="0" lIns="0" bIns="0" rIns="0">
            <a:spAutoFit/>
          </a:bodyPr>
          <a:lstStyle/>
          <a:p>
            <a:pPr>
              <a:lnSpc>
                <a:spcPts val="9379"/>
              </a:lnSpc>
            </a:pPr>
            <a:r>
              <a:rPr lang="en-US" sz="6699">
                <a:solidFill>
                  <a:srgbClr val="051D40"/>
                </a:solidFill>
                <a:latin typeface="Open Sans Extra Bold"/>
              </a:rPr>
              <a:t>Website</a:t>
            </a:r>
          </a:p>
          <a:p>
            <a:pPr>
              <a:lnSpc>
                <a:spcPts val="9379"/>
              </a:lnSpc>
            </a:pPr>
            <a:r>
              <a:rPr lang="en-US" sz="6699">
                <a:solidFill>
                  <a:srgbClr val="051D40"/>
                </a:solidFill>
                <a:latin typeface="Open Sans Extra Bold"/>
              </a:rPr>
              <a:t>Pengiriman Industri </a:t>
            </a:r>
          </a:p>
          <a:p>
            <a:pPr>
              <a:lnSpc>
                <a:spcPts val="9379"/>
              </a:lnSpc>
              <a:spcBef>
                <a:spcPct val="0"/>
              </a:spcBef>
            </a:pPr>
            <a:r>
              <a:rPr lang="en-US" sz="6699">
                <a:solidFill>
                  <a:srgbClr val="051D40"/>
                </a:solidFill>
                <a:latin typeface="Open Sans Extra Bold"/>
              </a:rPr>
              <a:t>Ayam - Malindo FeedMill</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8573918" y="3143201"/>
            <a:ext cx="9146584" cy="524637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61" r="0" b="-3261"/>
              </a:stretch>
            </a:blipFill>
          </p:spPr>
        </p:sp>
      </p:grpSp>
      <p:grpSp>
        <p:nvGrpSpPr>
          <p:cNvPr name="Group 22" id="22"/>
          <p:cNvGrpSpPr/>
          <p:nvPr/>
        </p:nvGrpSpPr>
        <p:grpSpPr>
          <a:xfrm rot="0">
            <a:off x="6097502" y="-2511241"/>
            <a:ext cx="3735531" cy="373553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18721" y="7286362"/>
            <a:ext cx="8825279" cy="448310"/>
          </a:xfrm>
          <a:prstGeom prst="rect">
            <a:avLst/>
          </a:prstGeom>
        </p:spPr>
        <p:txBody>
          <a:bodyPr anchor="t" rtlCol="false" tIns="0" lIns="0" bIns="0" rIns="0">
            <a:spAutoFit/>
          </a:bodyPr>
          <a:lstStyle/>
          <a:p>
            <a:pPr>
              <a:lnSpc>
                <a:spcPts val="3639"/>
              </a:lnSpc>
              <a:spcBef>
                <a:spcPct val="0"/>
              </a:spcBef>
            </a:pPr>
            <a:r>
              <a:rPr lang="en-US" sz="2599">
                <a:solidFill>
                  <a:srgbClr val="051D40"/>
                </a:solidFill>
                <a:latin typeface="Open Sans Extra Bold"/>
              </a:rPr>
              <a:t>By: Kelompok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117490" y="3240318"/>
            <a:ext cx="5752011" cy="6340170"/>
          </a:xfrm>
          <a:prstGeom prst="rect">
            <a:avLst/>
          </a:prstGeom>
        </p:spPr>
        <p:txBody>
          <a:bodyPr anchor="t" rtlCol="false" tIns="0" lIns="0" bIns="0" rIns="0">
            <a:spAutoFit/>
          </a:bodyPr>
          <a:lstStyle/>
          <a:p>
            <a:pPr marL="791873" indent="-395937" lvl="1">
              <a:lnSpc>
                <a:spcPts val="5721"/>
              </a:lnSpc>
              <a:buFont typeface="Arial"/>
              <a:buChar char="•"/>
            </a:pPr>
            <a:r>
              <a:rPr lang="en-US" sz="3667">
                <a:solidFill>
                  <a:srgbClr val="FFFAEB"/>
                </a:solidFill>
                <a:latin typeface="Canva Sans Italics"/>
              </a:rPr>
              <a:t>Amar Panji Senjaya (41522010088)</a:t>
            </a:r>
          </a:p>
          <a:p>
            <a:pPr marL="791873" indent="-395937" lvl="1">
              <a:lnSpc>
                <a:spcPts val="5721"/>
              </a:lnSpc>
              <a:buFont typeface="Arial"/>
              <a:buChar char="•"/>
            </a:pPr>
            <a:r>
              <a:rPr lang="en-US" sz="3667">
                <a:solidFill>
                  <a:srgbClr val="FFFAEB"/>
                </a:solidFill>
                <a:latin typeface="Canva Sans Italics"/>
              </a:rPr>
              <a:t>Arjun Saputra (41522010066)</a:t>
            </a:r>
          </a:p>
          <a:p>
            <a:pPr marL="791873" indent="-395937" lvl="1">
              <a:lnSpc>
                <a:spcPts val="5721"/>
              </a:lnSpc>
              <a:buFont typeface="Arial"/>
              <a:buChar char="•"/>
            </a:pPr>
            <a:r>
              <a:rPr lang="en-US" sz="3667">
                <a:solidFill>
                  <a:srgbClr val="FFFAEB"/>
                </a:solidFill>
                <a:latin typeface="Canva Sans Italics"/>
              </a:rPr>
              <a:t>Okky Tri Wahyuda (41522010114)</a:t>
            </a:r>
          </a:p>
          <a:p>
            <a:pPr marL="727105" indent="-363552" lvl="1">
              <a:lnSpc>
                <a:spcPts val="5253"/>
              </a:lnSpc>
              <a:buFont typeface="Arial"/>
              <a:buChar char="•"/>
            </a:pPr>
            <a:r>
              <a:rPr lang="en-US" sz="3367">
                <a:solidFill>
                  <a:srgbClr val="FFFAEB"/>
                </a:solidFill>
                <a:latin typeface="Canva Sans Italics"/>
              </a:rPr>
              <a:t>Asrul Fami (41522010123)</a:t>
            </a:r>
          </a:p>
          <a:p>
            <a:pPr algn="l">
              <a:lnSpc>
                <a:spcPts val="5565"/>
              </a:lnSpc>
            </a:pPr>
          </a:p>
        </p:txBody>
      </p:sp>
      <p:sp>
        <p:nvSpPr>
          <p:cNvPr name="Freeform 4" id="4"/>
          <p:cNvSpPr/>
          <p:nvPr/>
        </p:nvSpPr>
        <p:spPr>
          <a:xfrm flipH="false" flipV="false" rot="0">
            <a:off x="1028700" y="792946"/>
            <a:ext cx="16230600" cy="383632"/>
          </a:xfrm>
          <a:custGeom>
            <a:avLst/>
            <a:gdLst/>
            <a:ahLst/>
            <a:cxnLst/>
            <a:rect r="r" b="b" t="t" l="l"/>
            <a:pathLst>
              <a:path h="383632" w="16230600">
                <a:moveTo>
                  <a:pt x="0" y="0"/>
                </a:moveTo>
                <a:lnTo>
                  <a:pt x="16230600" y="0"/>
                </a:lnTo>
                <a:lnTo>
                  <a:pt x="16230600" y="383632"/>
                </a:lnTo>
                <a:lnTo>
                  <a:pt x="0" y="3836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39795" y="1435604"/>
            <a:ext cx="1719505" cy="853500"/>
          </a:xfrm>
          <a:custGeom>
            <a:avLst/>
            <a:gdLst/>
            <a:ahLst/>
            <a:cxnLst/>
            <a:rect r="r" b="b" t="t" l="l"/>
            <a:pathLst>
              <a:path h="853500" w="1719505">
                <a:moveTo>
                  <a:pt x="0" y="0"/>
                </a:moveTo>
                <a:lnTo>
                  <a:pt x="1719505" y="0"/>
                </a:lnTo>
                <a:lnTo>
                  <a:pt x="1719505" y="853500"/>
                </a:lnTo>
                <a:lnTo>
                  <a:pt x="0" y="85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062621" y="1448745"/>
            <a:ext cx="1719505" cy="853500"/>
          </a:xfrm>
          <a:custGeom>
            <a:avLst/>
            <a:gdLst/>
            <a:ahLst/>
            <a:cxnLst/>
            <a:rect r="r" b="b" t="t" l="l"/>
            <a:pathLst>
              <a:path h="853500" w="1719505">
                <a:moveTo>
                  <a:pt x="1719505" y="0"/>
                </a:moveTo>
                <a:lnTo>
                  <a:pt x="0" y="0"/>
                </a:lnTo>
                <a:lnTo>
                  <a:pt x="0" y="853499"/>
                </a:lnTo>
                <a:lnTo>
                  <a:pt x="1719505" y="853499"/>
                </a:lnTo>
                <a:lnTo>
                  <a:pt x="17195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952286" y="5017013"/>
            <a:ext cx="7984504" cy="7984504"/>
          </a:xfrm>
          <a:custGeom>
            <a:avLst/>
            <a:gdLst/>
            <a:ahLst/>
            <a:cxnLst/>
            <a:rect r="r" b="b" t="t" l="l"/>
            <a:pathLst>
              <a:path h="7984504" w="7984504">
                <a:moveTo>
                  <a:pt x="0" y="0"/>
                </a:moveTo>
                <a:lnTo>
                  <a:pt x="7984504" y="0"/>
                </a:lnTo>
                <a:lnTo>
                  <a:pt x="7984504" y="7984504"/>
                </a:lnTo>
                <a:lnTo>
                  <a:pt x="0" y="798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821015" y="7166853"/>
            <a:ext cx="6483940" cy="6483940"/>
          </a:xfrm>
          <a:custGeom>
            <a:avLst/>
            <a:gdLst/>
            <a:ahLst/>
            <a:cxnLst/>
            <a:rect r="r" b="b" t="t" l="l"/>
            <a:pathLst>
              <a:path h="6483940" w="6483940">
                <a:moveTo>
                  <a:pt x="0" y="0"/>
                </a:moveTo>
                <a:lnTo>
                  <a:pt x="6483940" y="0"/>
                </a:lnTo>
                <a:lnTo>
                  <a:pt x="6483940" y="6483940"/>
                </a:lnTo>
                <a:lnTo>
                  <a:pt x="0" y="64839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117490" y="3364143"/>
            <a:ext cx="47625" cy="5360916"/>
            <a:chOff x="0" y="0"/>
            <a:chExt cx="12543" cy="1411928"/>
          </a:xfrm>
        </p:grpSpPr>
        <p:sp>
          <p:nvSpPr>
            <p:cNvPr name="Freeform 10" id="10"/>
            <p:cNvSpPr/>
            <p:nvPr/>
          </p:nvSpPr>
          <p:spPr>
            <a:xfrm flipH="false" flipV="false" rot="0">
              <a:off x="0" y="0"/>
              <a:ext cx="12543" cy="1411929"/>
            </a:xfrm>
            <a:custGeom>
              <a:avLst/>
              <a:gdLst/>
              <a:ahLst/>
              <a:cxnLst/>
              <a:rect r="r" b="b" t="t" l="l"/>
              <a:pathLst>
                <a:path h="1411929" w="12543">
                  <a:moveTo>
                    <a:pt x="0" y="0"/>
                  </a:moveTo>
                  <a:lnTo>
                    <a:pt x="12543" y="0"/>
                  </a:lnTo>
                  <a:lnTo>
                    <a:pt x="12543" y="1411929"/>
                  </a:lnTo>
                  <a:lnTo>
                    <a:pt x="0" y="1411929"/>
                  </a:lnTo>
                  <a:close/>
                </a:path>
              </a:pathLst>
            </a:custGeom>
            <a:gradFill rotWithShape="true">
              <a:gsLst>
                <a:gs pos="0">
                  <a:srgbClr val="018FA6">
                    <a:alpha val="100000"/>
                  </a:srgbClr>
                </a:gs>
                <a:gs pos="50000">
                  <a:srgbClr val="71BB82">
                    <a:alpha val="100000"/>
                  </a:srgbClr>
                </a:gs>
                <a:gs pos="100000">
                  <a:srgbClr val="CDE243">
                    <a:alpha val="100000"/>
                  </a:srgbClr>
                </a:gs>
              </a:gsLst>
              <a:path path="circle">
                <a:fillToRect l="0" r="100000" t="0" b="100000"/>
              </a:path>
              <a:tileRect r="0" l="-100000" b="0" t="-100000"/>
            </a:gradFill>
          </p:spPr>
        </p:sp>
        <p:sp>
          <p:nvSpPr>
            <p:cNvPr name="TextBox 11" id="11"/>
            <p:cNvSpPr txBox="true"/>
            <p:nvPr/>
          </p:nvSpPr>
          <p:spPr>
            <a:xfrm>
              <a:off x="0" y="-28575"/>
              <a:ext cx="12543" cy="1440503"/>
            </a:xfrm>
            <a:prstGeom prst="rect">
              <a:avLst/>
            </a:prstGeom>
          </p:spPr>
          <p:txBody>
            <a:bodyPr anchor="ctr" rtlCol="false" tIns="50800" lIns="50800" bIns="50800" rIns="50800"/>
            <a:lstStyle/>
            <a:p>
              <a:pPr algn="ctr">
                <a:lnSpc>
                  <a:spcPts val="3277"/>
                </a:lnSpc>
              </a:pPr>
            </a:p>
          </p:txBody>
        </p:sp>
      </p:grpSp>
      <p:sp>
        <p:nvSpPr>
          <p:cNvPr name="TextBox 12" id="12"/>
          <p:cNvSpPr txBox="true"/>
          <p:nvPr/>
        </p:nvSpPr>
        <p:spPr>
          <a:xfrm rot="0">
            <a:off x="6117490" y="1198361"/>
            <a:ext cx="5644276" cy="1239966"/>
          </a:xfrm>
          <a:prstGeom prst="rect">
            <a:avLst/>
          </a:prstGeom>
        </p:spPr>
        <p:txBody>
          <a:bodyPr anchor="t" rtlCol="false" tIns="0" lIns="0" bIns="0" rIns="0">
            <a:spAutoFit/>
          </a:bodyPr>
          <a:lstStyle/>
          <a:p>
            <a:pPr algn="ctr" marL="0" indent="0" lvl="0">
              <a:lnSpc>
                <a:spcPts val="10127"/>
              </a:lnSpc>
              <a:spcBef>
                <a:spcPct val="0"/>
              </a:spcBef>
            </a:pPr>
            <a:r>
              <a:rPr lang="en-US" sz="7392">
                <a:solidFill>
                  <a:srgbClr val="FFFFFF"/>
                </a:solidFill>
                <a:latin typeface="Canva Sans"/>
              </a:rPr>
              <a:t>Kelompok 1</a:t>
            </a:r>
          </a:p>
        </p:txBody>
      </p:sp>
      <p:grpSp>
        <p:nvGrpSpPr>
          <p:cNvPr name="Group 13" id="13"/>
          <p:cNvGrpSpPr/>
          <p:nvPr/>
        </p:nvGrpSpPr>
        <p:grpSpPr>
          <a:xfrm rot="0">
            <a:off x="11737953" y="3364143"/>
            <a:ext cx="47625" cy="5360916"/>
            <a:chOff x="0" y="0"/>
            <a:chExt cx="12543" cy="1411928"/>
          </a:xfrm>
        </p:grpSpPr>
        <p:sp>
          <p:nvSpPr>
            <p:cNvPr name="Freeform 14" id="14"/>
            <p:cNvSpPr/>
            <p:nvPr/>
          </p:nvSpPr>
          <p:spPr>
            <a:xfrm flipH="false" flipV="false" rot="0">
              <a:off x="0" y="0"/>
              <a:ext cx="12543" cy="1411929"/>
            </a:xfrm>
            <a:custGeom>
              <a:avLst/>
              <a:gdLst/>
              <a:ahLst/>
              <a:cxnLst/>
              <a:rect r="r" b="b" t="t" l="l"/>
              <a:pathLst>
                <a:path h="1411929" w="12543">
                  <a:moveTo>
                    <a:pt x="0" y="0"/>
                  </a:moveTo>
                  <a:lnTo>
                    <a:pt x="12543" y="0"/>
                  </a:lnTo>
                  <a:lnTo>
                    <a:pt x="12543" y="1411929"/>
                  </a:lnTo>
                  <a:lnTo>
                    <a:pt x="0" y="1411929"/>
                  </a:lnTo>
                  <a:close/>
                </a:path>
              </a:pathLst>
            </a:custGeom>
            <a:gradFill rotWithShape="true">
              <a:gsLst>
                <a:gs pos="0">
                  <a:srgbClr val="018FA6">
                    <a:alpha val="100000"/>
                  </a:srgbClr>
                </a:gs>
                <a:gs pos="50000">
                  <a:srgbClr val="71BB82">
                    <a:alpha val="100000"/>
                  </a:srgbClr>
                </a:gs>
                <a:gs pos="100000">
                  <a:srgbClr val="CDE243">
                    <a:alpha val="100000"/>
                  </a:srgbClr>
                </a:gs>
              </a:gsLst>
              <a:path path="circle">
                <a:fillToRect l="0" r="100000" t="0" b="100000"/>
              </a:path>
              <a:tileRect r="0" l="-100000" b="0" t="-100000"/>
            </a:gradFill>
          </p:spPr>
        </p:sp>
        <p:sp>
          <p:nvSpPr>
            <p:cNvPr name="TextBox 15" id="15"/>
            <p:cNvSpPr txBox="true"/>
            <p:nvPr/>
          </p:nvSpPr>
          <p:spPr>
            <a:xfrm>
              <a:off x="0" y="-28575"/>
              <a:ext cx="12543" cy="1440503"/>
            </a:xfrm>
            <a:prstGeom prst="rect">
              <a:avLst/>
            </a:prstGeom>
          </p:spPr>
          <p:txBody>
            <a:bodyPr anchor="ctr" rtlCol="false" tIns="50800" lIns="50800" bIns="50800" rIns="50800"/>
            <a:lstStyle/>
            <a:p>
              <a:pPr algn="ctr">
                <a:lnSpc>
                  <a:spcPts val="3277"/>
                </a:lnSpc>
              </a:pPr>
            </a:p>
          </p:txBody>
        </p:sp>
      </p:grpSp>
      <p:grpSp>
        <p:nvGrpSpPr>
          <p:cNvPr name="Group 16" id="16"/>
          <p:cNvGrpSpPr/>
          <p:nvPr/>
        </p:nvGrpSpPr>
        <p:grpSpPr>
          <a:xfrm rot="5400000">
            <a:off x="8969683" y="659873"/>
            <a:ext cx="47625" cy="5360916"/>
            <a:chOff x="0" y="0"/>
            <a:chExt cx="12543" cy="1411928"/>
          </a:xfrm>
        </p:grpSpPr>
        <p:sp>
          <p:nvSpPr>
            <p:cNvPr name="Freeform 17" id="17"/>
            <p:cNvSpPr/>
            <p:nvPr/>
          </p:nvSpPr>
          <p:spPr>
            <a:xfrm flipH="false" flipV="false" rot="0">
              <a:off x="0" y="0"/>
              <a:ext cx="12543" cy="1411929"/>
            </a:xfrm>
            <a:custGeom>
              <a:avLst/>
              <a:gdLst/>
              <a:ahLst/>
              <a:cxnLst/>
              <a:rect r="r" b="b" t="t" l="l"/>
              <a:pathLst>
                <a:path h="1411929" w="12543">
                  <a:moveTo>
                    <a:pt x="0" y="0"/>
                  </a:moveTo>
                  <a:lnTo>
                    <a:pt x="12543" y="0"/>
                  </a:lnTo>
                  <a:lnTo>
                    <a:pt x="12543" y="1411929"/>
                  </a:lnTo>
                  <a:lnTo>
                    <a:pt x="0" y="1411929"/>
                  </a:lnTo>
                  <a:close/>
                </a:path>
              </a:pathLst>
            </a:custGeom>
            <a:gradFill rotWithShape="true">
              <a:gsLst>
                <a:gs pos="0">
                  <a:srgbClr val="018FA6">
                    <a:alpha val="100000"/>
                  </a:srgbClr>
                </a:gs>
                <a:gs pos="50000">
                  <a:srgbClr val="71BB82">
                    <a:alpha val="100000"/>
                  </a:srgbClr>
                </a:gs>
                <a:gs pos="100000">
                  <a:srgbClr val="CDE243">
                    <a:alpha val="100000"/>
                  </a:srgbClr>
                </a:gs>
              </a:gsLst>
              <a:path path="circle">
                <a:fillToRect l="0" r="100000" t="0" b="100000"/>
              </a:path>
              <a:tileRect r="0" l="-100000" b="0" t="-100000"/>
            </a:gradFill>
          </p:spPr>
        </p:sp>
        <p:sp>
          <p:nvSpPr>
            <p:cNvPr name="TextBox 18" id="18"/>
            <p:cNvSpPr txBox="true"/>
            <p:nvPr/>
          </p:nvSpPr>
          <p:spPr>
            <a:xfrm>
              <a:off x="0" y="-28575"/>
              <a:ext cx="12543" cy="1440503"/>
            </a:xfrm>
            <a:prstGeom prst="rect">
              <a:avLst/>
            </a:prstGeom>
          </p:spPr>
          <p:txBody>
            <a:bodyPr anchor="ctr" rtlCol="false" tIns="50800" lIns="50800" bIns="50800" rIns="50800"/>
            <a:lstStyle/>
            <a:p>
              <a:pPr algn="ctr">
                <a:lnSpc>
                  <a:spcPts val="3277"/>
                </a:lnSpc>
              </a:pPr>
            </a:p>
          </p:txBody>
        </p:sp>
      </p:grpSp>
      <p:sp>
        <p:nvSpPr>
          <p:cNvPr name="Freeform 19" id="19"/>
          <p:cNvSpPr/>
          <p:nvPr/>
        </p:nvSpPr>
        <p:spPr>
          <a:xfrm flipH="false" flipV="false" rot="-3654016">
            <a:off x="-11739174" y="1296392"/>
            <a:ext cx="13763952" cy="11361517"/>
          </a:xfrm>
          <a:custGeom>
            <a:avLst/>
            <a:gdLst/>
            <a:ahLst/>
            <a:cxnLst/>
            <a:rect r="r" b="b" t="t" l="l"/>
            <a:pathLst>
              <a:path h="11361517" w="13763952">
                <a:moveTo>
                  <a:pt x="0" y="0"/>
                </a:moveTo>
                <a:lnTo>
                  <a:pt x="13763952" y="0"/>
                </a:lnTo>
                <a:lnTo>
                  <a:pt x="13763952" y="11361516"/>
                </a:lnTo>
                <a:lnTo>
                  <a:pt x="0" y="113615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792946"/>
            <a:ext cx="16230600" cy="383632"/>
          </a:xfrm>
          <a:custGeom>
            <a:avLst/>
            <a:gdLst/>
            <a:ahLst/>
            <a:cxnLst/>
            <a:rect r="r" b="b" t="t" l="l"/>
            <a:pathLst>
              <a:path h="383632" w="16230600">
                <a:moveTo>
                  <a:pt x="0" y="0"/>
                </a:moveTo>
                <a:lnTo>
                  <a:pt x="16230600" y="0"/>
                </a:lnTo>
                <a:lnTo>
                  <a:pt x="16230600" y="383632"/>
                </a:lnTo>
                <a:lnTo>
                  <a:pt x="0" y="3836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39795" y="1435604"/>
            <a:ext cx="1719505" cy="853500"/>
          </a:xfrm>
          <a:custGeom>
            <a:avLst/>
            <a:gdLst/>
            <a:ahLst/>
            <a:cxnLst/>
            <a:rect r="r" b="b" t="t" l="l"/>
            <a:pathLst>
              <a:path h="853500" w="1719505">
                <a:moveTo>
                  <a:pt x="0" y="0"/>
                </a:moveTo>
                <a:lnTo>
                  <a:pt x="1719505" y="0"/>
                </a:lnTo>
                <a:lnTo>
                  <a:pt x="1719505" y="853500"/>
                </a:lnTo>
                <a:lnTo>
                  <a:pt x="0" y="85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062621" y="1448745"/>
            <a:ext cx="1719505" cy="853500"/>
          </a:xfrm>
          <a:custGeom>
            <a:avLst/>
            <a:gdLst/>
            <a:ahLst/>
            <a:cxnLst/>
            <a:rect r="r" b="b" t="t" l="l"/>
            <a:pathLst>
              <a:path h="853500" w="1719505">
                <a:moveTo>
                  <a:pt x="1719505" y="0"/>
                </a:moveTo>
                <a:lnTo>
                  <a:pt x="0" y="0"/>
                </a:lnTo>
                <a:lnTo>
                  <a:pt x="0" y="853499"/>
                </a:lnTo>
                <a:lnTo>
                  <a:pt x="1719505" y="853499"/>
                </a:lnTo>
                <a:lnTo>
                  <a:pt x="17195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01534" y="2546143"/>
            <a:ext cx="9809340" cy="4181565"/>
            <a:chOff x="0" y="0"/>
            <a:chExt cx="2583530" cy="1101317"/>
          </a:xfrm>
        </p:grpSpPr>
        <p:sp>
          <p:nvSpPr>
            <p:cNvPr name="Freeform 7" id="7"/>
            <p:cNvSpPr/>
            <p:nvPr/>
          </p:nvSpPr>
          <p:spPr>
            <a:xfrm flipH="false" flipV="false" rot="0">
              <a:off x="0" y="0"/>
              <a:ext cx="2583530" cy="1101317"/>
            </a:xfrm>
            <a:custGeom>
              <a:avLst/>
              <a:gdLst/>
              <a:ahLst/>
              <a:cxnLst/>
              <a:rect r="r" b="b" t="t" l="l"/>
              <a:pathLst>
                <a:path h="1101317" w="2583530">
                  <a:moveTo>
                    <a:pt x="69453" y="0"/>
                  </a:moveTo>
                  <a:lnTo>
                    <a:pt x="2514077" y="0"/>
                  </a:lnTo>
                  <a:cubicBezTo>
                    <a:pt x="2532497" y="0"/>
                    <a:pt x="2550162" y="7317"/>
                    <a:pt x="2563187" y="20342"/>
                  </a:cubicBezTo>
                  <a:cubicBezTo>
                    <a:pt x="2576212" y="33367"/>
                    <a:pt x="2583530" y="51033"/>
                    <a:pt x="2583530" y="69453"/>
                  </a:cubicBezTo>
                  <a:lnTo>
                    <a:pt x="2583530" y="1031864"/>
                  </a:lnTo>
                  <a:cubicBezTo>
                    <a:pt x="2583530" y="1050284"/>
                    <a:pt x="2576212" y="1067950"/>
                    <a:pt x="2563187" y="1080975"/>
                  </a:cubicBezTo>
                  <a:cubicBezTo>
                    <a:pt x="2550162" y="1094000"/>
                    <a:pt x="2532497" y="1101317"/>
                    <a:pt x="2514077" y="1101317"/>
                  </a:cubicBezTo>
                  <a:lnTo>
                    <a:pt x="69453" y="1101317"/>
                  </a:lnTo>
                  <a:cubicBezTo>
                    <a:pt x="51033" y="1101317"/>
                    <a:pt x="33367" y="1094000"/>
                    <a:pt x="20342" y="1080975"/>
                  </a:cubicBezTo>
                  <a:cubicBezTo>
                    <a:pt x="7317" y="1067950"/>
                    <a:pt x="0" y="1050284"/>
                    <a:pt x="0" y="1031864"/>
                  </a:cubicBezTo>
                  <a:lnTo>
                    <a:pt x="0" y="69453"/>
                  </a:lnTo>
                  <a:cubicBezTo>
                    <a:pt x="0" y="51033"/>
                    <a:pt x="7317" y="33367"/>
                    <a:pt x="20342" y="20342"/>
                  </a:cubicBezTo>
                  <a:cubicBezTo>
                    <a:pt x="33367" y="7317"/>
                    <a:pt x="51033" y="0"/>
                    <a:pt x="69453" y="0"/>
                  </a:cubicBezTo>
                  <a:close/>
                </a:path>
              </a:pathLst>
            </a:custGeom>
            <a:gradFill rotWithShape="true">
              <a:gsLst>
                <a:gs pos="0">
                  <a:srgbClr val="018FA6">
                    <a:alpha val="100000"/>
                  </a:srgbClr>
                </a:gs>
                <a:gs pos="50000">
                  <a:srgbClr val="71BB82">
                    <a:alpha val="100000"/>
                  </a:srgbClr>
                </a:gs>
                <a:gs pos="100000">
                  <a:srgbClr val="CDE243">
                    <a:alpha val="100000"/>
                  </a:srgbClr>
                </a:gs>
              </a:gsLst>
              <a:path path="circle">
                <a:fillToRect l="0" r="100000" t="0" b="100000"/>
              </a:path>
              <a:tileRect r="0" l="-100000" b="0" t="-100000"/>
            </a:gradFill>
            <a:ln cap="rnd">
              <a:noFill/>
              <a:prstDash val="solid"/>
              <a:round/>
            </a:ln>
          </p:spPr>
        </p:sp>
        <p:sp>
          <p:nvSpPr>
            <p:cNvPr name="TextBox 8" id="8"/>
            <p:cNvSpPr txBox="true"/>
            <p:nvPr/>
          </p:nvSpPr>
          <p:spPr>
            <a:xfrm>
              <a:off x="0" y="-9525"/>
              <a:ext cx="2583530" cy="1110842"/>
            </a:xfrm>
            <a:prstGeom prst="rect">
              <a:avLst/>
            </a:prstGeom>
          </p:spPr>
          <p:txBody>
            <a:bodyPr anchor="ctr" rtlCol="false" tIns="50800" lIns="50800" bIns="50800" rIns="50800"/>
            <a:lstStyle/>
            <a:p>
              <a:pPr algn="ctr" marL="0" indent="0" lvl="0">
                <a:lnSpc>
                  <a:spcPts val="3254"/>
                </a:lnSpc>
                <a:spcBef>
                  <a:spcPct val="0"/>
                </a:spcBef>
              </a:pPr>
              <a:r>
                <a:rPr lang="en-US" sz="2645">
                  <a:solidFill>
                    <a:srgbClr val="000000"/>
                  </a:solidFill>
                  <a:latin typeface="Canva Sans"/>
                </a:rPr>
                <a:t>Diagram SDLC (System Development Life Cycle) Waterfall adalah representasi grafis dari model pengembangan perangkat lunak secara berurutan yang dikenal sebagai "Waterfall" atau "Model Cascading". Model ini terdiri dari serangkaian fase yang dijalankan secara berurutan, dan setiap fase bergantung pada penyelesaian fase sebelumnya. </a:t>
              </a:r>
            </a:p>
          </p:txBody>
        </p:sp>
      </p:grpSp>
      <p:sp>
        <p:nvSpPr>
          <p:cNvPr name="Freeform 9" id="9"/>
          <p:cNvSpPr/>
          <p:nvPr/>
        </p:nvSpPr>
        <p:spPr>
          <a:xfrm flipH="false" flipV="false" rot="1234905">
            <a:off x="-1631242" y="8295627"/>
            <a:ext cx="9729611" cy="4457931"/>
          </a:xfrm>
          <a:custGeom>
            <a:avLst/>
            <a:gdLst/>
            <a:ahLst/>
            <a:cxnLst/>
            <a:rect r="r" b="b" t="t" l="l"/>
            <a:pathLst>
              <a:path h="4457931" w="9729611">
                <a:moveTo>
                  <a:pt x="0" y="0"/>
                </a:moveTo>
                <a:lnTo>
                  <a:pt x="9729611" y="0"/>
                </a:lnTo>
                <a:lnTo>
                  <a:pt x="9729611" y="4457931"/>
                </a:lnTo>
                <a:lnTo>
                  <a:pt x="0" y="4457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473261" y="1176578"/>
            <a:ext cx="2955159" cy="9110422"/>
          </a:xfrm>
          <a:custGeom>
            <a:avLst/>
            <a:gdLst/>
            <a:ahLst/>
            <a:cxnLst/>
            <a:rect r="r" b="b" t="t" l="l"/>
            <a:pathLst>
              <a:path h="9110422" w="2955159">
                <a:moveTo>
                  <a:pt x="0" y="0"/>
                </a:moveTo>
                <a:lnTo>
                  <a:pt x="2955159" y="0"/>
                </a:lnTo>
                <a:lnTo>
                  <a:pt x="2955159" y="9110422"/>
                </a:lnTo>
                <a:lnTo>
                  <a:pt x="0" y="9110422"/>
                </a:lnTo>
                <a:lnTo>
                  <a:pt x="0" y="0"/>
                </a:lnTo>
                <a:close/>
              </a:path>
            </a:pathLst>
          </a:custGeom>
          <a:blipFill>
            <a:blip r:embed="rId9"/>
            <a:stretch>
              <a:fillRect l="0" t="0" r="0" b="0"/>
            </a:stretch>
          </a:blipFill>
        </p:spPr>
      </p:sp>
      <p:sp>
        <p:nvSpPr>
          <p:cNvPr name="TextBox 11" id="11"/>
          <p:cNvSpPr txBox="true"/>
          <p:nvPr/>
        </p:nvSpPr>
        <p:spPr>
          <a:xfrm rot="0">
            <a:off x="425956" y="1461942"/>
            <a:ext cx="11960496" cy="750906"/>
          </a:xfrm>
          <a:prstGeom prst="rect">
            <a:avLst/>
          </a:prstGeom>
        </p:spPr>
        <p:txBody>
          <a:bodyPr anchor="t" rtlCol="false" tIns="0" lIns="0" bIns="0" rIns="0">
            <a:spAutoFit/>
          </a:bodyPr>
          <a:lstStyle/>
          <a:p>
            <a:pPr algn="ctr" marL="0" indent="0" lvl="0">
              <a:lnSpc>
                <a:spcPts val="6143"/>
              </a:lnSpc>
              <a:spcBef>
                <a:spcPct val="0"/>
              </a:spcBef>
            </a:pPr>
            <a:r>
              <a:rPr lang="en-US" sz="4484">
                <a:solidFill>
                  <a:srgbClr val="FFFFFF"/>
                </a:solidFill>
                <a:latin typeface="Canva Sans"/>
              </a:rPr>
              <a:t>Diagram SDLC WaterFall</a:t>
            </a:r>
          </a:p>
        </p:txBody>
      </p:sp>
      <p:sp>
        <p:nvSpPr>
          <p:cNvPr name="Freeform 12" id="12"/>
          <p:cNvSpPr/>
          <p:nvPr/>
        </p:nvSpPr>
        <p:spPr>
          <a:xfrm flipH="false" flipV="false" rot="0">
            <a:off x="6406204" y="8099307"/>
            <a:ext cx="7984504" cy="7984504"/>
          </a:xfrm>
          <a:custGeom>
            <a:avLst/>
            <a:gdLst/>
            <a:ahLst/>
            <a:cxnLst/>
            <a:rect r="r" b="b" t="t" l="l"/>
            <a:pathLst>
              <a:path h="7984504" w="7984504">
                <a:moveTo>
                  <a:pt x="0" y="0"/>
                </a:moveTo>
                <a:lnTo>
                  <a:pt x="7984504" y="0"/>
                </a:lnTo>
                <a:lnTo>
                  <a:pt x="7984504" y="7984504"/>
                </a:lnTo>
                <a:lnTo>
                  <a:pt x="0" y="79845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6548702">
            <a:off x="-1610625" y="6000308"/>
            <a:ext cx="6196044" cy="6310786"/>
          </a:xfrm>
          <a:custGeom>
            <a:avLst/>
            <a:gdLst/>
            <a:ahLst/>
            <a:cxnLst/>
            <a:rect r="r" b="b" t="t" l="l"/>
            <a:pathLst>
              <a:path h="6310786" w="6196044">
                <a:moveTo>
                  <a:pt x="0" y="0"/>
                </a:moveTo>
                <a:lnTo>
                  <a:pt x="6196045" y="0"/>
                </a:lnTo>
                <a:lnTo>
                  <a:pt x="6196045" y="6310786"/>
                </a:lnTo>
                <a:lnTo>
                  <a:pt x="0" y="6310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998173" y="3492578"/>
            <a:ext cx="1468415" cy="5246611"/>
            <a:chOff x="0" y="0"/>
            <a:chExt cx="386743" cy="1381824"/>
          </a:xfrm>
        </p:grpSpPr>
        <p:sp>
          <p:nvSpPr>
            <p:cNvPr name="Freeform 5" id="5"/>
            <p:cNvSpPr/>
            <p:nvPr/>
          </p:nvSpPr>
          <p:spPr>
            <a:xfrm flipH="false" flipV="false" rot="0">
              <a:off x="0" y="0"/>
              <a:ext cx="386743" cy="1381824"/>
            </a:xfrm>
            <a:custGeom>
              <a:avLst/>
              <a:gdLst/>
              <a:ahLst/>
              <a:cxnLst/>
              <a:rect r="r" b="b" t="t" l="l"/>
              <a:pathLst>
                <a:path h="1381824" w="386743">
                  <a:moveTo>
                    <a:pt x="73812" y="0"/>
                  </a:moveTo>
                  <a:lnTo>
                    <a:pt x="312931" y="0"/>
                  </a:lnTo>
                  <a:cubicBezTo>
                    <a:pt x="332507" y="0"/>
                    <a:pt x="351281" y="7777"/>
                    <a:pt x="365124" y="21619"/>
                  </a:cubicBezTo>
                  <a:cubicBezTo>
                    <a:pt x="378966" y="35462"/>
                    <a:pt x="386743" y="54236"/>
                    <a:pt x="386743" y="73812"/>
                  </a:cubicBezTo>
                  <a:lnTo>
                    <a:pt x="386743" y="1308011"/>
                  </a:lnTo>
                  <a:cubicBezTo>
                    <a:pt x="386743" y="1327588"/>
                    <a:pt x="378966" y="1346362"/>
                    <a:pt x="365124" y="1360204"/>
                  </a:cubicBezTo>
                  <a:cubicBezTo>
                    <a:pt x="351281" y="1374047"/>
                    <a:pt x="332507" y="1381824"/>
                    <a:pt x="312931" y="1381824"/>
                  </a:cubicBezTo>
                  <a:lnTo>
                    <a:pt x="73812" y="1381824"/>
                  </a:lnTo>
                  <a:cubicBezTo>
                    <a:pt x="33047" y="1381824"/>
                    <a:pt x="0" y="1348777"/>
                    <a:pt x="0" y="1308011"/>
                  </a:cubicBezTo>
                  <a:lnTo>
                    <a:pt x="0" y="73812"/>
                  </a:lnTo>
                  <a:cubicBezTo>
                    <a:pt x="0" y="33047"/>
                    <a:pt x="33047" y="0"/>
                    <a:pt x="73812" y="0"/>
                  </a:cubicBezTo>
                  <a:close/>
                </a:path>
              </a:pathLst>
            </a:custGeom>
            <a:gradFill rotWithShape="true">
              <a:gsLst>
                <a:gs pos="0">
                  <a:srgbClr val="018FA6">
                    <a:alpha val="100000"/>
                  </a:srgbClr>
                </a:gs>
                <a:gs pos="50000">
                  <a:srgbClr val="71BB82">
                    <a:alpha val="100000"/>
                  </a:srgbClr>
                </a:gs>
                <a:gs pos="100000">
                  <a:srgbClr val="CDE243">
                    <a:alpha val="100000"/>
                  </a:srgbClr>
                </a:gs>
              </a:gsLst>
              <a:path path="circle">
                <a:fillToRect l="0" r="100000" t="0" b="100000"/>
              </a:path>
              <a:tileRect r="0" l="-100000" b="0" t="-100000"/>
            </a:gradFill>
            <a:ln cap="sq">
              <a:noFill/>
              <a:prstDash val="solid"/>
              <a:miter/>
            </a:ln>
          </p:spPr>
        </p:sp>
        <p:sp>
          <p:nvSpPr>
            <p:cNvPr name="TextBox 6" id="6"/>
            <p:cNvSpPr txBox="true"/>
            <p:nvPr/>
          </p:nvSpPr>
          <p:spPr>
            <a:xfrm>
              <a:off x="0" y="-19050"/>
              <a:ext cx="386743" cy="1400874"/>
            </a:xfrm>
            <a:prstGeom prst="rect">
              <a:avLst/>
            </a:prstGeom>
          </p:spPr>
          <p:txBody>
            <a:bodyPr anchor="ctr" rtlCol="false" tIns="50800" lIns="50800" bIns="50800" rIns="50800"/>
            <a:lstStyle/>
            <a:p>
              <a:pPr algn="ctr" marL="0" indent="0" lvl="0">
                <a:lnSpc>
                  <a:spcPts val="2516"/>
                </a:lnSpc>
                <a:spcBef>
                  <a:spcPct val="0"/>
                </a:spcBef>
              </a:pPr>
            </a:p>
          </p:txBody>
        </p:sp>
      </p:grpSp>
      <p:sp>
        <p:nvSpPr>
          <p:cNvPr name="Freeform 7" id="7"/>
          <p:cNvSpPr/>
          <p:nvPr/>
        </p:nvSpPr>
        <p:spPr>
          <a:xfrm flipH="false" flipV="false" rot="0">
            <a:off x="8299437" y="3845274"/>
            <a:ext cx="987316" cy="784468"/>
          </a:xfrm>
          <a:custGeom>
            <a:avLst/>
            <a:gdLst/>
            <a:ahLst/>
            <a:cxnLst/>
            <a:rect r="r" b="b" t="t" l="l"/>
            <a:pathLst>
              <a:path h="784468" w="987316">
                <a:moveTo>
                  <a:pt x="0" y="0"/>
                </a:moveTo>
                <a:lnTo>
                  <a:pt x="987316" y="0"/>
                </a:lnTo>
                <a:lnTo>
                  <a:pt x="987316" y="784468"/>
                </a:lnTo>
                <a:lnTo>
                  <a:pt x="0" y="7844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792946"/>
            <a:ext cx="16230600" cy="383632"/>
          </a:xfrm>
          <a:custGeom>
            <a:avLst/>
            <a:gdLst/>
            <a:ahLst/>
            <a:cxnLst/>
            <a:rect r="r" b="b" t="t" l="l"/>
            <a:pathLst>
              <a:path h="383632" w="16230600">
                <a:moveTo>
                  <a:pt x="0" y="0"/>
                </a:moveTo>
                <a:lnTo>
                  <a:pt x="16230600" y="0"/>
                </a:lnTo>
                <a:lnTo>
                  <a:pt x="16230600" y="383632"/>
                </a:lnTo>
                <a:lnTo>
                  <a:pt x="0" y="3836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539795" y="1435604"/>
            <a:ext cx="1719505" cy="853500"/>
          </a:xfrm>
          <a:custGeom>
            <a:avLst/>
            <a:gdLst/>
            <a:ahLst/>
            <a:cxnLst/>
            <a:rect r="r" b="b" t="t" l="l"/>
            <a:pathLst>
              <a:path h="853500" w="1719505">
                <a:moveTo>
                  <a:pt x="0" y="0"/>
                </a:moveTo>
                <a:lnTo>
                  <a:pt x="1719505" y="0"/>
                </a:lnTo>
                <a:lnTo>
                  <a:pt x="1719505" y="853500"/>
                </a:lnTo>
                <a:lnTo>
                  <a:pt x="0" y="8535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true" flipV="false" rot="0">
            <a:off x="1062621" y="1448745"/>
            <a:ext cx="1719505" cy="853500"/>
          </a:xfrm>
          <a:custGeom>
            <a:avLst/>
            <a:gdLst/>
            <a:ahLst/>
            <a:cxnLst/>
            <a:rect r="r" b="b" t="t" l="l"/>
            <a:pathLst>
              <a:path h="853500" w="1719505">
                <a:moveTo>
                  <a:pt x="1719505" y="0"/>
                </a:moveTo>
                <a:lnTo>
                  <a:pt x="0" y="0"/>
                </a:lnTo>
                <a:lnTo>
                  <a:pt x="0" y="853499"/>
                </a:lnTo>
                <a:lnTo>
                  <a:pt x="1719505" y="853499"/>
                </a:lnTo>
                <a:lnTo>
                  <a:pt x="171950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6548702">
            <a:off x="15616576" y="5949627"/>
            <a:ext cx="6196044" cy="6310786"/>
          </a:xfrm>
          <a:custGeom>
            <a:avLst/>
            <a:gdLst/>
            <a:ahLst/>
            <a:cxnLst/>
            <a:rect r="r" b="b" t="t" l="l"/>
            <a:pathLst>
              <a:path h="6310786" w="6196044">
                <a:moveTo>
                  <a:pt x="0" y="0"/>
                </a:moveTo>
                <a:lnTo>
                  <a:pt x="6196044" y="0"/>
                </a:lnTo>
                <a:lnTo>
                  <a:pt x="6196044" y="6310786"/>
                </a:lnTo>
                <a:lnTo>
                  <a:pt x="0" y="6310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242579" y="5500448"/>
            <a:ext cx="979604" cy="970699"/>
          </a:xfrm>
          <a:custGeom>
            <a:avLst/>
            <a:gdLst/>
            <a:ahLst/>
            <a:cxnLst/>
            <a:rect r="r" b="b" t="t" l="l"/>
            <a:pathLst>
              <a:path h="970699" w="979604">
                <a:moveTo>
                  <a:pt x="0" y="0"/>
                </a:moveTo>
                <a:lnTo>
                  <a:pt x="979604" y="0"/>
                </a:lnTo>
                <a:lnTo>
                  <a:pt x="979604" y="970699"/>
                </a:lnTo>
                <a:lnTo>
                  <a:pt x="0" y="9706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8299437" y="7337922"/>
            <a:ext cx="940920" cy="1037087"/>
          </a:xfrm>
          <a:custGeom>
            <a:avLst/>
            <a:gdLst/>
            <a:ahLst/>
            <a:cxnLst/>
            <a:rect r="r" b="b" t="t" l="l"/>
            <a:pathLst>
              <a:path h="1037087" w="940920">
                <a:moveTo>
                  <a:pt x="0" y="0"/>
                </a:moveTo>
                <a:lnTo>
                  <a:pt x="940920" y="0"/>
                </a:lnTo>
                <a:lnTo>
                  <a:pt x="940920" y="1037087"/>
                </a:lnTo>
                <a:lnTo>
                  <a:pt x="0" y="10370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39274" y="2289104"/>
            <a:ext cx="11047148" cy="7997896"/>
          </a:xfrm>
          <a:custGeom>
            <a:avLst/>
            <a:gdLst/>
            <a:ahLst/>
            <a:cxnLst/>
            <a:rect r="r" b="b" t="t" l="l"/>
            <a:pathLst>
              <a:path h="7997896" w="11047148">
                <a:moveTo>
                  <a:pt x="0" y="0"/>
                </a:moveTo>
                <a:lnTo>
                  <a:pt x="11047148" y="0"/>
                </a:lnTo>
                <a:lnTo>
                  <a:pt x="11047148" y="7997896"/>
                </a:lnTo>
                <a:lnTo>
                  <a:pt x="0" y="7997896"/>
                </a:lnTo>
                <a:lnTo>
                  <a:pt x="0" y="0"/>
                </a:lnTo>
                <a:close/>
              </a:path>
            </a:pathLst>
          </a:custGeom>
          <a:blipFill>
            <a:blip r:embed="rId15"/>
            <a:stretch>
              <a:fillRect l="0" t="0" r="0" b="0"/>
            </a:stretch>
          </a:blipFill>
        </p:spPr>
      </p:sp>
      <p:sp>
        <p:nvSpPr>
          <p:cNvPr name="TextBox 15" id="15"/>
          <p:cNvSpPr txBox="true"/>
          <p:nvPr/>
        </p:nvSpPr>
        <p:spPr>
          <a:xfrm rot="0">
            <a:off x="4001484" y="1300860"/>
            <a:ext cx="10318953" cy="919491"/>
          </a:xfrm>
          <a:prstGeom prst="rect">
            <a:avLst/>
          </a:prstGeom>
        </p:spPr>
        <p:txBody>
          <a:bodyPr anchor="t" rtlCol="false" tIns="0" lIns="0" bIns="0" rIns="0">
            <a:spAutoFit/>
          </a:bodyPr>
          <a:lstStyle/>
          <a:p>
            <a:pPr algn="ctr" marL="0" indent="0" lvl="0">
              <a:lnSpc>
                <a:spcPts val="7534"/>
              </a:lnSpc>
              <a:spcBef>
                <a:spcPct val="0"/>
              </a:spcBef>
            </a:pPr>
            <a:r>
              <a:rPr lang="en-US" sz="5499">
                <a:solidFill>
                  <a:srgbClr val="FFFFFF"/>
                </a:solidFill>
                <a:latin typeface="Canva Sans"/>
              </a:rPr>
              <a:t>Class Diagram UML</a:t>
            </a:r>
          </a:p>
        </p:txBody>
      </p:sp>
      <p:sp>
        <p:nvSpPr>
          <p:cNvPr name="TextBox 16" id="16"/>
          <p:cNvSpPr txBox="true"/>
          <p:nvPr/>
        </p:nvSpPr>
        <p:spPr>
          <a:xfrm rot="0">
            <a:off x="11194724" y="2292537"/>
            <a:ext cx="6251426" cy="7300796"/>
          </a:xfrm>
          <a:prstGeom prst="rect">
            <a:avLst/>
          </a:prstGeom>
        </p:spPr>
        <p:txBody>
          <a:bodyPr anchor="t" rtlCol="false" tIns="0" lIns="0" bIns="0" rIns="0">
            <a:spAutoFit/>
          </a:bodyPr>
          <a:lstStyle/>
          <a:p>
            <a:pPr>
              <a:lnSpc>
                <a:spcPts val="5269"/>
              </a:lnSpc>
            </a:pPr>
            <a:r>
              <a:rPr lang="en-US" sz="3609">
                <a:solidFill>
                  <a:srgbClr val="FFFFFF"/>
                </a:solidFill>
                <a:latin typeface="Canva Sans Bold"/>
              </a:rPr>
              <a:t>Diagram kelas UML </a:t>
            </a:r>
          </a:p>
          <a:p>
            <a:pPr>
              <a:lnSpc>
                <a:spcPts val="5269"/>
              </a:lnSpc>
            </a:pPr>
            <a:r>
              <a:rPr lang="en-US" sz="3609">
                <a:solidFill>
                  <a:srgbClr val="FFFFFF"/>
                </a:solidFill>
                <a:latin typeface="Canva Sans Bold"/>
              </a:rPr>
              <a:t>(Unified Modeling Language) </a:t>
            </a:r>
          </a:p>
          <a:p>
            <a:pPr>
              <a:lnSpc>
                <a:spcPts val="5269"/>
              </a:lnSpc>
            </a:pPr>
            <a:r>
              <a:rPr lang="en-US" sz="3609">
                <a:solidFill>
                  <a:srgbClr val="FFFFFF"/>
                </a:solidFill>
                <a:latin typeface="Canva Sans Bold"/>
              </a:rPr>
              <a:t>adalah jenis diagram struktural yang digunakan untuk menggambarkan struktur statis dari suatu sistem berorientasi objek. Diagram kelas menyajikan kelas-kelas dan hubungan antara kelas-kelas tersebut.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3860870"/>
            <a:ext cx="6391321" cy="4982152"/>
            <a:chOff x="0" y="0"/>
            <a:chExt cx="1683311" cy="1312172"/>
          </a:xfrm>
        </p:grpSpPr>
        <p:sp>
          <p:nvSpPr>
            <p:cNvPr name="Freeform 4" id="4"/>
            <p:cNvSpPr/>
            <p:nvPr/>
          </p:nvSpPr>
          <p:spPr>
            <a:xfrm flipH="false" flipV="false" rot="0">
              <a:off x="0" y="0"/>
              <a:ext cx="1683311" cy="1312172"/>
            </a:xfrm>
            <a:custGeom>
              <a:avLst/>
              <a:gdLst/>
              <a:ahLst/>
              <a:cxnLst/>
              <a:rect r="r" b="b" t="t" l="l"/>
              <a:pathLst>
                <a:path h="1312172" w="1683311">
                  <a:moveTo>
                    <a:pt x="106596" y="0"/>
                  </a:moveTo>
                  <a:lnTo>
                    <a:pt x="1576715" y="0"/>
                  </a:lnTo>
                  <a:cubicBezTo>
                    <a:pt x="1604986" y="0"/>
                    <a:pt x="1632099" y="11231"/>
                    <a:pt x="1652090" y="31221"/>
                  </a:cubicBezTo>
                  <a:cubicBezTo>
                    <a:pt x="1672080" y="51212"/>
                    <a:pt x="1683311" y="78325"/>
                    <a:pt x="1683311" y="106596"/>
                  </a:cubicBezTo>
                  <a:lnTo>
                    <a:pt x="1683311" y="1205576"/>
                  </a:lnTo>
                  <a:cubicBezTo>
                    <a:pt x="1683311" y="1264447"/>
                    <a:pt x="1635586" y="1312172"/>
                    <a:pt x="1576715" y="1312172"/>
                  </a:cubicBezTo>
                  <a:lnTo>
                    <a:pt x="106596" y="1312172"/>
                  </a:lnTo>
                  <a:cubicBezTo>
                    <a:pt x="47725" y="1312172"/>
                    <a:pt x="0" y="1264447"/>
                    <a:pt x="0" y="1205576"/>
                  </a:cubicBezTo>
                  <a:lnTo>
                    <a:pt x="0" y="106596"/>
                  </a:lnTo>
                  <a:cubicBezTo>
                    <a:pt x="0" y="47725"/>
                    <a:pt x="47725" y="0"/>
                    <a:pt x="106596" y="0"/>
                  </a:cubicBezTo>
                  <a:close/>
                </a:path>
              </a:pathLst>
            </a:custGeom>
            <a:gradFill rotWithShape="true">
              <a:gsLst>
                <a:gs pos="0">
                  <a:srgbClr val="018FA6">
                    <a:alpha val="100000"/>
                  </a:srgbClr>
                </a:gs>
                <a:gs pos="50000">
                  <a:srgbClr val="71BB82">
                    <a:alpha val="100000"/>
                  </a:srgbClr>
                </a:gs>
                <a:gs pos="100000">
                  <a:srgbClr val="CDE243">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9525"/>
              <a:ext cx="1683311" cy="1321697"/>
            </a:xfrm>
            <a:prstGeom prst="rect">
              <a:avLst/>
            </a:prstGeom>
          </p:spPr>
          <p:txBody>
            <a:bodyPr anchor="ctr" rtlCol="false" tIns="127000" lIns="127000" bIns="127000" rIns="127000"/>
            <a:lstStyle/>
            <a:p>
              <a:pPr algn="ctr" marL="0" indent="0" lvl="0">
                <a:lnSpc>
                  <a:spcPts val="3075"/>
                </a:lnSpc>
                <a:spcBef>
                  <a:spcPct val="0"/>
                </a:spcBef>
              </a:pPr>
              <a:r>
                <a:rPr lang="en-US" sz="2500">
                  <a:solidFill>
                    <a:srgbClr val="000000"/>
                  </a:solidFill>
                  <a:latin typeface="Canva Sans"/>
                </a:rPr>
                <a:t>Diagram aktivitas (activity diagram) adalah jenis diagram dalam Unified Modeling Language (UML) yang digunakan untuk menggambarkan aktivitas atau alur kerja dalam suatu proses. Activity diagram membantu dalam pemahaman, analisis, dan desain proses bisnis atau sistem berorientasi objek. Diagram ini sering digunakan dalam pengembangan perangkat lunak untuk memodelkan alur kerja dalam suatu use case atau skenario bisnis. </a:t>
              </a:r>
            </a:p>
          </p:txBody>
        </p:sp>
      </p:grpSp>
      <p:sp>
        <p:nvSpPr>
          <p:cNvPr name="Freeform 6" id="6"/>
          <p:cNvSpPr/>
          <p:nvPr/>
        </p:nvSpPr>
        <p:spPr>
          <a:xfrm flipH="false" flipV="false" rot="0">
            <a:off x="-2644683" y="8760834"/>
            <a:ext cx="6675929" cy="4114800"/>
          </a:xfrm>
          <a:custGeom>
            <a:avLst/>
            <a:gdLst/>
            <a:ahLst/>
            <a:cxnLst/>
            <a:rect r="r" b="b" t="t" l="l"/>
            <a:pathLst>
              <a:path h="4114800" w="6675929">
                <a:moveTo>
                  <a:pt x="0" y="0"/>
                </a:moveTo>
                <a:lnTo>
                  <a:pt x="6675930" y="0"/>
                </a:lnTo>
                <a:lnTo>
                  <a:pt x="66759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792946"/>
            <a:ext cx="16230600" cy="383632"/>
          </a:xfrm>
          <a:custGeom>
            <a:avLst/>
            <a:gdLst/>
            <a:ahLst/>
            <a:cxnLst/>
            <a:rect r="r" b="b" t="t" l="l"/>
            <a:pathLst>
              <a:path h="383632" w="16230600">
                <a:moveTo>
                  <a:pt x="0" y="0"/>
                </a:moveTo>
                <a:lnTo>
                  <a:pt x="16230600" y="0"/>
                </a:lnTo>
                <a:lnTo>
                  <a:pt x="16230600" y="383632"/>
                </a:lnTo>
                <a:lnTo>
                  <a:pt x="0" y="3836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420021" y="1290546"/>
            <a:ext cx="10867979" cy="8996454"/>
          </a:xfrm>
          <a:custGeom>
            <a:avLst/>
            <a:gdLst/>
            <a:ahLst/>
            <a:cxnLst/>
            <a:rect r="r" b="b" t="t" l="l"/>
            <a:pathLst>
              <a:path h="8996454" w="10867979">
                <a:moveTo>
                  <a:pt x="0" y="0"/>
                </a:moveTo>
                <a:lnTo>
                  <a:pt x="10867979" y="0"/>
                </a:lnTo>
                <a:lnTo>
                  <a:pt x="10867979" y="8996454"/>
                </a:lnTo>
                <a:lnTo>
                  <a:pt x="0" y="8996454"/>
                </a:lnTo>
                <a:lnTo>
                  <a:pt x="0" y="0"/>
                </a:lnTo>
                <a:close/>
              </a:path>
            </a:pathLst>
          </a:custGeom>
          <a:blipFill>
            <a:blip r:embed="rId7"/>
            <a:stretch>
              <a:fillRect l="0" t="0" r="0" b="0"/>
            </a:stretch>
          </a:blipFill>
        </p:spPr>
      </p:sp>
      <p:sp>
        <p:nvSpPr>
          <p:cNvPr name="TextBox 9" id="9"/>
          <p:cNvSpPr txBox="true"/>
          <p:nvPr/>
        </p:nvSpPr>
        <p:spPr>
          <a:xfrm rot="0">
            <a:off x="1028700" y="1046763"/>
            <a:ext cx="7363634" cy="2804582"/>
          </a:xfrm>
          <a:prstGeom prst="rect">
            <a:avLst/>
          </a:prstGeom>
        </p:spPr>
        <p:txBody>
          <a:bodyPr anchor="t" rtlCol="false" tIns="0" lIns="0" bIns="0" rIns="0">
            <a:spAutoFit/>
          </a:bodyPr>
          <a:lstStyle/>
          <a:p>
            <a:pPr algn="ctr">
              <a:lnSpc>
                <a:spcPts val="11215"/>
              </a:lnSpc>
            </a:pPr>
            <a:r>
              <a:rPr lang="en-US" sz="8186">
                <a:solidFill>
                  <a:srgbClr val="FFFFFF"/>
                </a:solidFill>
                <a:latin typeface="Canva Sans Bold"/>
              </a:rPr>
              <a:t>Activity </a:t>
            </a:r>
          </a:p>
          <a:p>
            <a:pPr algn="ctr" marL="0" indent="0" lvl="0">
              <a:lnSpc>
                <a:spcPts val="11215"/>
              </a:lnSpc>
              <a:spcBef>
                <a:spcPct val="0"/>
              </a:spcBef>
            </a:pPr>
            <a:r>
              <a:rPr lang="en-US" sz="8186">
                <a:solidFill>
                  <a:srgbClr val="FFFFFF"/>
                </a:solidFill>
                <a:latin typeface="Canva Sans Bold"/>
              </a:rPr>
              <a:t>Diagram</a:t>
            </a:r>
          </a:p>
        </p:txBody>
      </p:sp>
      <p:sp>
        <p:nvSpPr>
          <p:cNvPr name="Freeform 10" id="10"/>
          <p:cNvSpPr/>
          <p:nvPr/>
        </p:nvSpPr>
        <p:spPr>
          <a:xfrm flipH="false" flipV="false" rot="2136665">
            <a:off x="3765752" y="9935597"/>
            <a:ext cx="9729611" cy="4457931"/>
          </a:xfrm>
          <a:custGeom>
            <a:avLst/>
            <a:gdLst/>
            <a:ahLst/>
            <a:cxnLst/>
            <a:rect r="r" b="b" t="t" l="l"/>
            <a:pathLst>
              <a:path h="4457931" w="9729611">
                <a:moveTo>
                  <a:pt x="0" y="0"/>
                </a:moveTo>
                <a:lnTo>
                  <a:pt x="9729611" y="0"/>
                </a:lnTo>
                <a:lnTo>
                  <a:pt x="9729611" y="4457931"/>
                </a:lnTo>
                <a:lnTo>
                  <a:pt x="0" y="44579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760143" y="-6955804"/>
            <a:ext cx="7984504" cy="7984504"/>
          </a:xfrm>
          <a:custGeom>
            <a:avLst/>
            <a:gdLst/>
            <a:ahLst/>
            <a:cxnLst/>
            <a:rect r="r" b="b" t="t" l="l"/>
            <a:pathLst>
              <a:path h="7984504" w="7984504">
                <a:moveTo>
                  <a:pt x="0" y="0"/>
                </a:moveTo>
                <a:lnTo>
                  <a:pt x="7984503" y="0"/>
                </a:lnTo>
                <a:lnTo>
                  <a:pt x="7984503" y="7984504"/>
                </a:lnTo>
                <a:lnTo>
                  <a:pt x="0" y="79845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6395115" y="-4852627"/>
            <a:ext cx="7984504" cy="7984504"/>
          </a:xfrm>
          <a:custGeom>
            <a:avLst/>
            <a:gdLst/>
            <a:ahLst/>
            <a:cxnLst/>
            <a:rect r="r" b="b" t="t" l="l"/>
            <a:pathLst>
              <a:path h="7984504" w="7984504">
                <a:moveTo>
                  <a:pt x="0" y="0"/>
                </a:moveTo>
                <a:lnTo>
                  <a:pt x="7984504" y="0"/>
                </a:lnTo>
                <a:lnTo>
                  <a:pt x="7984504" y="7984504"/>
                </a:lnTo>
                <a:lnTo>
                  <a:pt x="0" y="79845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5353761" y="2288436"/>
            <a:ext cx="7600250" cy="6641195"/>
          </a:xfrm>
          <a:prstGeom prst="rect">
            <a:avLst/>
          </a:prstGeom>
        </p:spPr>
        <p:txBody>
          <a:bodyPr anchor="t" rtlCol="false" tIns="0" lIns="0" bIns="0" rIns="0">
            <a:spAutoFit/>
          </a:bodyPr>
          <a:lstStyle/>
          <a:p>
            <a:pPr algn="ctr">
              <a:lnSpc>
                <a:spcPts val="4079"/>
              </a:lnSpc>
            </a:pPr>
            <a:r>
              <a:rPr lang="en-US" sz="2977">
                <a:solidFill>
                  <a:srgbClr val="FFFFFF"/>
                </a:solidFill>
                <a:latin typeface="Canva Sans Bold"/>
              </a:rPr>
              <a:t>Bahasa yang digunakan:</a:t>
            </a:r>
          </a:p>
          <a:p>
            <a:pPr>
              <a:lnSpc>
                <a:spcPts val="4079"/>
              </a:lnSpc>
            </a:pPr>
            <a:r>
              <a:rPr lang="en-US" sz="2977">
                <a:solidFill>
                  <a:srgbClr val="FFFFFF"/>
                </a:solidFill>
                <a:latin typeface="Canva Sans Bold"/>
              </a:rPr>
              <a:t>1.Html</a:t>
            </a:r>
          </a:p>
          <a:p>
            <a:pPr>
              <a:lnSpc>
                <a:spcPts val="4079"/>
              </a:lnSpc>
            </a:pPr>
            <a:r>
              <a:rPr lang="en-US" sz="2977">
                <a:solidFill>
                  <a:srgbClr val="FFFFFF"/>
                </a:solidFill>
                <a:latin typeface="Canva Sans Bold"/>
              </a:rPr>
              <a:t>2. Css</a:t>
            </a:r>
          </a:p>
          <a:p>
            <a:pPr>
              <a:lnSpc>
                <a:spcPts val="4079"/>
              </a:lnSpc>
            </a:pPr>
            <a:r>
              <a:rPr lang="en-US" sz="2977">
                <a:solidFill>
                  <a:srgbClr val="FFFFFF"/>
                </a:solidFill>
                <a:latin typeface="Canva Sans Bold"/>
              </a:rPr>
              <a:t>3. Javascript</a:t>
            </a:r>
          </a:p>
          <a:p>
            <a:pPr>
              <a:lnSpc>
                <a:spcPts val="4079"/>
              </a:lnSpc>
            </a:pPr>
            <a:r>
              <a:rPr lang="en-US" sz="2977">
                <a:solidFill>
                  <a:srgbClr val="FFFFFF"/>
                </a:solidFill>
                <a:latin typeface="Canva Sans Bold"/>
              </a:rPr>
              <a:t>4. Sqlite</a:t>
            </a:r>
          </a:p>
          <a:p>
            <a:pPr>
              <a:lnSpc>
                <a:spcPts val="4079"/>
              </a:lnSpc>
            </a:pPr>
            <a:r>
              <a:rPr lang="en-US" sz="2977">
                <a:solidFill>
                  <a:srgbClr val="FFFFFF"/>
                </a:solidFill>
                <a:latin typeface="Canva Sans Bold"/>
              </a:rPr>
              <a:t>5. Go</a:t>
            </a:r>
          </a:p>
          <a:p>
            <a:pPr>
              <a:lnSpc>
                <a:spcPts val="4079"/>
              </a:lnSpc>
            </a:pPr>
          </a:p>
          <a:p>
            <a:pPr algn="ctr">
              <a:lnSpc>
                <a:spcPts val="4079"/>
              </a:lnSpc>
            </a:pPr>
            <a:r>
              <a:rPr lang="en-US" sz="2977">
                <a:solidFill>
                  <a:srgbClr val="FFFFFF"/>
                </a:solidFill>
                <a:latin typeface="Canva Sans Bold"/>
              </a:rPr>
              <a:t>FrameWork yang digunakan:</a:t>
            </a:r>
          </a:p>
          <a:p>
            <a:pPr algn="ctr">
              <a:lnSpc>
                <a:spcPts val="4079"/>
              </a:lnSpc>
            </a:pPr>
          </a:p>
          <a:p>
            <a:pPr>
              <a:lnSpc>
                <a:spcPts val="4079"/>
              </a:lnSpc>
            </a:pPr>
            <a:r>
              <a:rPr lang="en-US" sz="2977">
                <a:solidFill>
                  <a:srgbClr val="FFFFFF"/>
                </a:solidFill>
                <a:latin typeface="Canva Sans Bold"/>
              </a:rPr>
              <a:t>1.JQuery</a:t>
            </a:r>
          </a:p>
          <a:p>
            <a:pPr algn="ctr">
              <a:lnSpc>
                <a:spcPts val="4079"/>
              </a:lnSpc>
            </a:pPr>
            <a:r>
              <a:rPr lang="en-US" sz="2977">
                <a:solidFill>
                  <a:srgbClr val="FFFFFF"/>
                </a:solidFill>
                <a:latin typeface="Canva Sans Bold"/>
              </a:rPr>
              <a:t>Version Control yang digunakan:</a:t>
            </a:r>
          </a:p>
          <a:p>
            <a:pPr algn="ctr">
              <a:lnSpc>
                <a:spcPts val="4079"/>
              </a:lnSpc>
            </a:pPr>
          </a:p>
          <a:p>
            <a:pPr marL="0" indent="0" lvl="0">
              <a:lnSpc>
                <a:spcPts val="4079"/>
              </a:lnSpc>
              <a:spcBef>
                <a:spcPct val="0"/>
              </a:spcBef>
            </a:pPr>
            <a:r>
              <a:rPr lang="en-US" sz="2977">
                <a:solidFill>
                  <a:srgbClr val="FFFFFF"/>
                </a:solidFill>
                <a:latin typeface="Canva Sans Bold"/>
              </a:rPr>
              <a:t>1.GitHub</a:t>
            </a:r>
          </a:p>
        </p:txBody>
      </p:sp>
      <p:sp>
        <p:nvSpPr>
          <p:cNvPr name="Freeform 4" id="4"/>
          <p:cNvSpPr/>
          <p:nvPr/>
        </p:nvSpPr>
        <p:spPr>
          <a:xfrm flipH="false" flipV="false" rot="0">
            <a:off x="13275603" y="437811"/>
            <a:ext cx="3983697" cy="3983697"/>
          </a:xfrm>
          <a:custGeom>
            <a:avLst/>
            <a:gdLst/>
            <a:ahLst/>
            <a:cxnLst/>
            <a:rect r="r" b="b" t="t" l="l"/>
            <a:pathLst>
              <a:path h="3983697" w="3983697">
                <a:moveTo>
                  <a:pt x="0" y="0"/>
                </a:moveTo>
                <a:lnTo>
                  <a:pt x="3983697" y="0"/>
                </a:lnTo>
                <a:lnTo>
                  <a:pt x="3983697" y="3983697"/>
                </a:lnTo>
                <a:lnTo>
                  <a:pt x="0" y="3983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1420" y="1028700"/>
            <a:ext cx="11712591" cy="276843"/>
          </a:xfrm>
          <a:custGeom>
            <a:avLst/>
            <a:gdLst/>
            <a:ahLst/>
            <a:cxnLst/>
            <a:rect r="r" b="b" t="t" l="l"/>
            <a:pathLst>
              <a:path h="276843" w="11712591">
                <a:moveTo>
                  <a:pt x="0" y="0"/>
                </a:moveTo>
                <a:lnTo>
                  <a:pt x="11712590" y="0"/>
                </a:lnTo>
                <a:lnTo>
                  <a:pt x="11712590" y="276843"/>
                </a:lnTo>
                <a:lnTo>
                  <a:pt x="0" y="276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800000">
            <a:off x="1028700" y="5813666"/>
            <a:ext cx="3983697" cy="3983697"/>
          </a:xfrm>
          <a:custGeom>
            <a:avLst/>
            <a:gdLst/>
            <a:ahLst/>
            <a:cxnLst/>
            <a:rect r="r" b="b" t="t" l="l"/>
            <a:pathLst>
              <a:path h="3983697" w="3983697">
                <a:moveTo>
                  <a:pt x="0" y="0"/>
                </a:moveTo>
                <a:lnTo>
                  <a:pt x="3983697" y="0"/>
                </a:lnTo>
                <a:lnTo>
                  <a:pt x="3983697" y="3983697"/>
                </a:lnTo>
                <a:lnTo>
                  <a:pt x="0" y="3983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5333990" y="8929631"/>
            <a:ext cx="11712591" cy="276843"/>
          </a:xfrm>
          <a:custGeom>
            <a:avLst/>
            <a:gdLst/>
            <a:ahLst/>
            <a:cxnLst/>
            <a:rect r="r" b="b" t="t" l="l"/>
            <a:pathLst>
              <a:path h="276843" w="11712591">
                <a:moveTo>
                  <a:pt x="0" y="0"/>
                </a:moveTo>
                <a:lnTo>
                  <a:pt x="11712590" y="0"/>
                </a:lnTo>
                <a:lnTo>
                  <a:pt x="11712590" y="276843"/>
                </a:lnTo>
                <a:lnTo>
                  <a:pt x="0" y="276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333990" y="1033772"/>
            <a:ext cx="7620021" cy="1267606"/>
          </a:xfrm>
          <a:prstGeom prst="rect">
            <a:avLst/>
          </a:prstGeom>
        </p:spPr>
        <p:txBody>
          <a:bodyPr anchor="t" rtlCol="false" tIns="0" lIns="0" bIns="0" rIns="0">
            <a:spAutoFit/>
          </a:bodyPr>
          <a:lstStyle/>
          <a:p>
            <a:pPr algn="ctr" marL="0" indent="0" lvl="0">
              <a:lnSpc>
                <a:spcPts val="10225"/>
              </a:lnSpc>
              <a:spcBef>
                <a:spcPct val="0"/>
              </a:spcBef>
            </a:pPr>
            <a:r>
              <a:rPr lang="en-US" sz="7463">
                <a:solidFill>
                  <a:srgbClr val="FFFFFF"/>
                </a:solidFill>
                <a:latin typeface="Canva Sans Bold"/>
              </a:rPr>
              <a:t>Spesifikasi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2155980"/>
            <a:ext cx="9144000" cy="5576419"/>
          </a:xfrm>
          <a:custGeom>
            <a:avLst/>
            <a:gdLst/>
            <a:ahLst/>
            <a:cxnLst/>
            <a:rect r="r" b="b" t="t" l="l"/>
            <a:pathLst>
              <a:path h="5576419" w="9144000">
                <a:moveTo>
                  <a:pt x="0" y="0"/>
                </a:moveTo>
                <a:lnTo>
                  <a:pt x="9144000" y="0"/>
                </a:lnTo>
                <a:lnTo>
                  <a:pt x="9144000" y="5576419"/>
                </a:lnTo>
                <a:lnTo>
                  <a:pt x="0" y="5576419"/>
                </a:lnTo>
                <a:lnTo>
                  <a:pt x="0" y="0"/>
                </a:lnTo>
                <a:close/>
              </a:path>
            </a:pathLst>
          </a:custGeom>
          <a:blipFill>
            <a:blip r:embed="rId3"/>
            <a:stretch>
              <a:fillRect l="0" t="-3830" r="0" b="-2138"/>
            </a:stretch>
          </a:blipFill>
        </p:spPr>
      </p:sp>
      <p:sp>
        <p:nvSpPr>
          <p:cNvPr name="Freeform 4" id="4"/>
          <p:cNvSpPr/>
          <p:nvPr/>
        </p:nvSpPr>
        <p:spPr>
          <a:xfrm flipH="false" flipV="false" rot="0">
            <a:off x="9144000" y="2155980"/>
            <a:ext cx="9144000" cy="5909310"/>
          </a:xfrm>
          <a:custGeom>
            <a:avLst/>
            <a:gdLst/>
            <a:ahLst/>
            <a:cxnLst/>
            <a:rect r="r" b="b" t="t" l="l"/>
            <a:pathLst>
              <a:path h="5909310" w="9144000">
                <a:moveTo>
                  <a:pt x="0" y="0"/>
                </a:moveTo>
                <a:lnTo>
                  <a:pt x="9144000" y="0"/>
                </a:lnTo>
                <a:lnTo>
                  <a:pt x="9144000" y="5909310"/>
                </a:lnTo>
                <a:lnTo>
                  <a:pt x="0" y="5909310"/>
                </a:lnTo>
                <a:lnTo>
                  <a:pt x="0" y="0"/>
                </a:lnTo>
                <a:close/>
              </a:path>
            </a:pathLst>
          </a:custGeom>
          <a:blipFill>
            <a:blip r:embed="rId4"/>
            <a:stretch>
              <a:fillRect l="0" t="0" r="0" b="0"/>
            </a:stretch>
          </a:blipFill>
        </p:spPr>
      </p:sp>
      <p:sp>
        <p:nvSpPr>
          <p:cNvPr name="TextBox 5" id="5"/>
          <p:cNvSpPr txBox="true"/>
          <p:nvPr/>
        </p:nvSpPr>
        <p:spPr>
          <a:xfrm rot="0">
            <a:off x="4038383" y="-219075"/>
            <a:ext cx="10211235" cy="2375055"/>
          </a:xfrm>
          <a:prstGeom prst="rect">
            <a:avLst/>
          </a:prstGeom>
        </p:spPr>
        <p:txBody>
          <a:bodyPr anchor="t" rtlCol="false" tIns="0" lIns="0" bIns="0" rIns="0">
            <a:spAutoFit/>
          </a:bodyPr>
          <a:lstStyle/>
          <a:p>
            <a:pPr algn="ctr" marL="0" indent="0" lvl="0">
              <a:lnSpc>
                <a:spcPts val="19385"/>
              </a:lnSpc>
              <a:spcBef>
                <a:spcPct val="0"/>
              </a:spcBef>
            </a:pPr>
            <a:r>
              <a:rPr lang="en-US" sz="14149">
                <a:solidFill>
                  <a:srgbClr val="FFFFFF"/>
                </a:solidFill>
                <a:latin typeface="Canva Sans Bold"/>
              </a:rPr>
              <a:t>Demo</a:t>
            </a:r>
          </a:p>
        </p:txBody>
      </p:sp>
      <p:sp>
        <p:nvSpPr>
          <p:cNvPr name="Freeform 6" id="6"/>
          <p:cNvSpPr/>
          <p:nvPr/>
        </p:nvSpPr>
        <p:spPr>
          <a:xfrm flipH="false" flipV="false" rot="-10800000">
            <a:off x="3287705" y="8981457"/>
            <a:ext cx="11712591" cy="276843"/>
          </a:xfrm>
          <a:custGeom>
            <a:avLst/>
            <a:gdLst/>
            <a:ahLst/>
            <a:cxnLst/>
            <a:rect r="r" b="b" t="t" l="l"/>
            <a:pathLst>
              <a:path h="276843" w="11712591">
                <a:moveTo>
                  <a:pt x="0" y="0"/>
                </a:moveTo>
                <a:lnTo>
                  <a:pt x="11712590" y="0"/>
                </a:lnTo>
                <a:lnTo>
                  <a:pt x="11712590" y="276843"/>
                </a:lnTo>
                <a:lnTo>
                  <a:pt x="0" y="276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295856" y="8295152"/>
            <a:ext cx="3983697" cy="3983697"/>
          </a:xfrm>
          <a:custGeom>
            <a:avLst/>
            <a:gdLst/>
            <a:ahLst/>
            <a:cxnLst/>
            <a:rect r="r" b="b" t="t" l="l"/>
            <a:pathLst>
              <a:path h="3983697" w="3983697">
                <a:moveTo>
                  <a:pt x="0" y="0"/>
                </a:moveTo>
                <a:lnTo>
                  <a:pt x="3983697" y="0"/>
                </a:lnTo>
                <a:lnTo>
                  <a:pt x="3983697" y="3983696"/>
                </a:lnTo>
                <a:lnTo>
                  <a:pt x="0" y="39836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800000">
            <a:off x="15267452" y="8295152"/>
            <a:ext cx="3983697" cy="3983697"/>
          </a:xfrm>
          <a:custGeom>
            <a:avLst/>
            <a:gdLst/>
            <a:ahLst/>
            <a:cxnLst/>
            <a:rect r="r" b="b" t="t" l="l"/>
            <a:pathLst>
              <a:path h="3983697" w="3983697">
                <a:moveTo>
                  <a:pt x="0" y="0"/>
                </a:moveTo>
                <a:lnTo>
                  <a:pt x="3983696" y="0"/>
                </a:lnTo>
                <a:lnTo>
                  <a:pt x="3983696" y="3983696"/>
                </a:lnTo>
                <a:lnTo>
                  <a:pt x="0" y="39836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0800000">
            <a:off x="-5147377" y="1028700"/>
            <a:ext cx="11712591" cy="276843"/>
          </a:xfrm>
          <a:custGeom>
            <a:avLst/>
            <a:gdLst/>
            <a:ahLst/>
            <a:cxnLst/>
            <a:rect r="r" b="b" t="t" l="l"/>
            <a:pathLst>
              <a:path h="276843" w="11712591">
                <a:moveTo>
                  <a:pt x="0" y="0"/>
                </a:moveTo>
                <a:lnTo>
                  <a:pt x="11712591" y="0"/>
                </a:lnTo>
                <a:lnTo>
                  <a:pt x="11712591" y="276843"/>
                </a:lnTo>
                <a:lnTo>
                  <a:pt x="0" y="276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800000">
            <a:off x="11759228" y="1028700"/>
            <a:ext cx="11712591" cy="276843"/>
          </a:xfrm>
          <a:custGeom>
            <a:avLst/>
            <a:gdLst/>
            <a:ahLst/>
            <a:cxnLst/>
            <a:rect r="r" b="b" t="t" l="l"/>
            <a:pathLst>
              <a:path h="276843" w="11712591">
                <a:moveTo>
                  <a:pt x="0" y="0"/>
                </a:moveTo>
                <a:lnTo>
                  <a:pt x="11712590" y="0"/>
                </a:lnTo>
                <a:lnTo>
                  <a:pt x="11712590" y="276843"/>
                </a:lnTo>
                <a:lnTo>
                  <a:pt x="0" y="2768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151748" y="9709460"/>
            <a:ext cx="7984504" cy="7984504"/>
          </a:xfrm>
          <a:custGeom>
            <a:avLst/>
            <a:gdLst/>
            <a:ahLst/>
            <a:cxnLst/>
            <a:rect r="r" b="b" t="t" l="l"/>
            <a:pathLst>
              <a:path h="7984504" w="7984504">
                <a:moveTo>
                  <a:pt x="0" y="0"/>
                </a:moveTo>
                <a:lnTo>
                  <a:pt x="7984504" y="0"/>
                </a:lnTo>
                <a:lnTo>
                  <a:pt x="7984504" y="7984504"/>
                </a:lnTo>
                <a:lnTo>
                  <a:pt x="0" y="79845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7259300" y="-2841004"/>
            <a:ext cx="7984504" cy="7984504"/>
          </a:xfrm>
          <a:custGeom>
            <a:avLst/>
            <a:gdLst/>
            <a:ahLst/>
            <a:cxnLst/>
            <a:rect r="r" b="b" t="t" l="l"/>
            <a:pathLst>
              <a:path h="7984504" w="7984504">
                <a:moveTo>
                  <a:pt x="0" y="0"/>
                </a:moveTo>
                <a:lnTo>
                  <a:pt x="7984504" y="0"/>
                </a:lnTo>
                <a:lnTo>
                  <a:pt x="7984504" y="7984504"/>
                </a:lnTo>
                <a:lnTo>
                  <a:pt x="0" y="79845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10800000">
            <a:off x="-6955804" y="-2825130"/>
            <a:ext cx="7984504" cy="7984504"/>
          </a:xfrm>
          <a:custGeom>
            <a:avLst/>
            <a:gdLst/>
            <a:ahLst/>
            <a:cxnLst/>
            <a:rect r="r" b="b" t="t" l="l"/>
            <a:pathLst>
              <a:path h="7984504" w="7984504">
                <a:moveTo>
                  <a:pt x="0" y="0"/>
                </a:moveTo>
                <a:lnTo>
                  <a:pt x="7984504" y="0"/>
                </a:lnTo>
                <a:lnTo>
                  <a:pt x="7984504" y="7984503"/>
                </a:lnTo>
                <a:lnTo>
                  <a:pt x="0" y="79845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true" flipV="true" rot="0">
            <a:off x="-2468356" y="-1482291"/>
            <a:ext cx="6994113" cy="8229600"/>
          </a:xfrm>
          <a:custGeom>
            <a:avLst/>
            <a:gdLst/>
            <a:ahLst/>
            <a:cxnLst/>
            <a:rect r="r" b="b" t="t" l="l"/>
            <a:pathLst>
              <a:path h="8229600" w="6994113">
                <a:moveTo>
                  <a:pt x="6994112" y="8229600"/>
                </a:moveTo>
                <a:lnTo>
                  <a:pt x="0" y="8229600"/>
                </a:lnTo>
                <a:lnTo>
                  <a:pt x="0" y="0"/>
                </a:lnTo>
                <a:lnTo>
                  <a:pt x="6994112" y="0"/>
                </a:lnTo>
                <a:lnTo>
                  <a:pt x="6994112" y="8229600"/>
                </a:lnTo>
                <a:close/>
              </a:path>
            </a:pathLst>
          </a:custGeom>
          <a:blipFill>
            <a:blip r:embed="rId3"/>
            <a:stretch>
              <a:fillRect l="0" t="0" r="0" b="0"/>
            </a:stretch>
          </a:blipFill>
        </p:spPr>
      </p:sp>
      <p:sp>
        <p:nvSpPr>
          <p:cNvPr name="Freeform 4" id="4"/>
          <p:cNvSpPr/>
          <p:nvPr/>
        </p:nvSpPr>
        <p:spPr>
          <a:xfrm flipH="false" flipV="false" rot="0">
            <a:off x="13698044" y="3307079"/>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5976852" y="1976352"/>
            <a:ext cx="6334297" cy="6334297"/>
          </a:xfrm>
          <a:custGeom>
            <a:avLst/>
            <a:gdLst/>
            <a:ahLst/>
            <a:cxnLst/>
            <a:rect r="r" b="b" t="t" l="l"/>
            <a:pathLst>
              <a:path h="6334297" w="6334297">
                <a:moveTo>
                  <a:pt x="0" y="0"/>
                </a:moveTo>
                <a:lnTo>
                  <a:pt x="6334296" y="0"/>
                </a:lnTo>
                <a:lnTo>
                  <a:pt x="6334296" y="6334296"/>
                </a:lnTo>
                <a:lnTo>
                  <a:pt x="0" y="6334296"/>
                </a:lnTo>
                <a:lnTo>
                  <a:pt x="0" y="0"/>
                </a:lnTo>
                <a:close/>
              </a:path>
            </a:pathLst>
          </a:custGeom>
          <a:blipFill>
            <a:blip r:embed="rId4">
              <a:alphaModFix amt="59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806063" y="3745229"/>
            <a:ext cx="8675873" cy="3234691"/>
          </a:xfrm>
          <a:prstGeom prst="rect">
            <a:avLst/>
          </a:prstGeom>
        </p:spPr>
        <p:txBody>
          <a:bodyPr anchor="t" rtlCol="false" tIns="0" lIns="0" bIns="0" rIns="0">
            <a:spAutoFit/>
          </a:bodyPr>
          <a:lstStyle/>
          <a:p>
            <a:pPr algn="ctr">
              <a:lnSpc>
                <a:spcPts val="12180"/>
              </a:lnSpc>
            </a:pPr>
            <a:r>
              <a:rPr lang="en-US" sz="14000">
                <a:solidFill>
                  <a:srgbClr val="FFFFFF"/>
                </a:solidFill>
                <a:latin typeface="Saira Condensed Bold"/>
              </a:rPr>
              <a:t>TERIMA KASIH</a:t>
            </a:r>
          </a:p>
        </p:txBody>
      </p:sp>
      <p:sp>
        <p:nvSpPr>
          <p:cNvPr name="TextBox 7" id="7"/>
          <p:cNvSpPr txBox="true"/>
          <p:nvPr/>
        </p:nvSpPr>
        <p:spPr>
          <a:xfrm rot="0">
            <a:off x="16127460" y="484087"/>
            <a:ext cx="1131840"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1</a:t>
            </a:r>
          </a:p>
        </p:txBody>
      </p:sp>
      <p:sp>
        <p:nvSpPr>
          <p:cNvPr name="TextBox 8" id="8"/>
          <p:cNvSpPr txBox="true"/>
          <p:nvPr/>
        </p:nvSpPr>
        <p:spPr>
          <a:xfrm rot="0">
            <a:off x="4589956" y="8661400"/>
            <a:ext cx="9108088" cy="441325"/>
          </a:xfrm>
          <a:prstGeom prst="rect">
            <a:avLst/>
          </a:prstGeom>
        </p:spPr>
        <p:txBody>
          <a:bodyPr anchor="t" rtlCol="false" tIns="0" lIns="0" bIns="0" rIns="0">
            <a:spAutoFit/>
          </a:bodyPr>
          <a:lstStyle/>
          <a:p>
            <a:pPr algn="ctr">
              <a:lnSpc>
                <a:spcPts val="3499"/>
              </a:lnSpc>
            </a:pPr>
            <a:r>
              <a:rPr lang="en-US" sz="2499">
                <a:solidFill>
                  <a:srgbClr val="FFFFFF"/>
                </a:solidFill>
                <a:latin typeface="Poppins Medium"/>
              </a:rPr>
              <a:t>DI MASA DEPAN TEKNOLOGI BERKEMBANG SANGAT PESAT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DAF2He09mKE</dc:identifier>
  <dcterms:modified xsi:type="dcterms:W3CDTF">2011-08-01T06:04:30Z</dcterms:modified>
  <cp:revision>1</cp:revision>
  <dc:title>Website Pengiriman Industri Ayam - Malindo FeedMill</dc:title>
</cp:coreProperties>
</file>